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9"/>
  </p:notesMasterIdLst>
  <p:sldIdLst>
    <p:sldId id="259" r:id="rId2"/>
    <p:sldId id="275" r:id="rId3"/>
    <p:sldId id="260" r:id="rId4"/>
    <p:sldId id="276" r:id="rId5"/>
    <p:sldId id="272" r:id="rId6"/>
    <p:sldId id="274" r:id="rId7"/>
    <p:sldId id="27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99"/>
    <a:srgbClr val="CC0000"/>
    <a:srgbClr val="99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26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10/19/2020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06531F-7629-4E95-8148-522F6F2681C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10/19/2020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10/19/2020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10/19/2020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10/19/2020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10/19/2020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10/19/2020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10/19/2020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hi.wikipedia.org/wiki/%E0%A4%B8%E0%A5%81%E0%A4%AD%E0%A4%A6%E0%A5%8D%E0%A4%B0%E0%A4%BE_%E0%A4%95%E0%A5%81%E0%A4%AE%E0%A4%BE%E0%A4%B0%E0%A5%80_%E0%A4%9A%E0%A5%8C%E0%A4%B9%E0%A4%BE%E0%A4%A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3"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4"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754326"/>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a:t>
            </a:r>
          </a:p>
          <a:p>
            <a:pPr algn="ctr"/>
            <a:r>
              <a:rPr lang="hi-IN" sz="3600" b="1" dirty="0" smtClean="0">
                <a:solidFill>
                  <a:schemeClr val="bg1"/>
                </a:solidFill>
                <a:latin typeface="Arial" pitchFamily="34" charset="0"/>
                <a:cs typeface="Arial" pitchFamily="34" charset="0"/>
              </a:rPr>
              <a:t>कक्षा -</a:t>
            </a:r>
            <a:r>
              <a:rPr lang="en-US" sz="3600" b="1" dirty="0" smtClean="0">
                <a:solidFill>
                  <a:schemeClr val="bg1"/>
                </a:solidFill>
                <a:latin typeface="Arial" pitchFamily="34" charset="0"/>
                <a:cs typeface="Arial" pitchFamily="34" charset="0"/>
              </a:rPr>
              <a:t>VI</a:t>
            </a:r>
            <a:endParaRPr lang="hi-IN" sz="3600" b="1" dirty="0" smtClean="0">
              <a:solidFill>
                <a:schemeClr val="bg1"/>
              </a:solidFill>
              <a:latin typeface="Arial" pitchFamily="34" charset="0"/>
              <a:cs typeface="Arial" pitchFamily="34" charset="0"/>
            </a:endParaRPr>
          </a:p>
          <a:p>
            <a:pPr algn="ctr"/>
            <a:r>
              <a:rPr lang="hi-IN" sz="3600" b="1" dirty="0" smtClean="0">
                <a:solidFill>
                  <a:schemeClr val="bg1"/>
                </a:solidFill>
                <a:latin typeface="Arial" pitchFamily="34" charset="0"/>
                <a:cs typeface="Arial" pitchFamily="34" charset="0"/>
              </a:rPr>
              <a:t> (</a:t>
            </a:r>
            <a:r>
              <a:rPr lang="hi-IN" sz="3600" b="1" dirty="0" smtClean="0">
                <a:solidFill>
                  <a:schemeClr val="bg1"/>
                </a:solidFill>
                <a:latin typeface="Arial" pitchFamily="34" charset="0"/>
                <a:cs typeface="Arial" pitchFamily="34" charset="0"/>
              </a:rPr>
              <a:t>वसंत-झाँसी की रानी)</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5"/>
          <a:stretch>
            <a:fillRect/>
          </a:stretch>
        </p:blipFill>
        <p:spPr>
          <a:xfrm>
            <a:off x="0" y="1447800"/>
            <a:ext cx="8153400" cy="3657600"/>
          </a:xfrm>
          <a:prstGeom prst="rect">
            <a:avLst/>
          </a:prstGeom>
        </p:spPr>
      </p:pic>
    </p:spTree>
    <p:extLst>
      <p:ext uri="{BB962C8B-B14F-4D97-AF65-F5344CB8AC3E}">
        <p14:creationId xmlns="" xmlns:p14="http://schemas.microsoft.com/office/powerpoint/2010/main"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yntbe\Desktop\PP-5.jpg"/>
          <p:cNvPicPr>
            <a:picLocks noGrp="1" noChangeAspect="1" noChangeArrowheads="1"/>
          </p:cNvPicPr>
          <p:nvPr>
            <p:ph idx="1"/>
          </p:nvPr>
        </p:nvPicPr>
        <p:blipFill>
          <a:blip r:embed="rId2"/>
          <a:srcRect/>
          <a:stretch>
            <a:fillRect/>
          </a:stretch>
        </p:blipFill>
        <p:spPr bwMode="auto">
          <a:xfrm>
            <a:off x="1" y="0"/>
            <a:ext cx="81534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81000"/>
            <a:ext cx="7239000" cy="609600"/>
          </a:xfrm>
        </p:spPr>
        <p:txBody>
          <a:bodyPr>
            <a:normAutofit fontScale="90000"/>
          </a:bodyPr>
          <a:lstStyle/>
          <a:p>
            <a:pPr algn="ctr"/>
            <a:r>
              <a:rPr lang="hi-IN" sz="3200" dirty="0" smtClean="0">
                <a:solidFill>
                  <a:srgbClr val="FF0000"/>
                </a:solidFill>
              </a:rPr>
              <a:t>पाठ-10-झाँसी की रानी (सुभद्रा कुमारी चौहान) </a:t>
            </a:r>
            <a:endParaRPr lang="en-US" sz="3200" dirty="0">
              <a:solidFill>
                <a:srgbClr val="FF0000"/>
              </a:solidFill>
            </a:endParaRPr>
          </a:p>
        </p:txBody>
      </p:sp>
      <p:sp>
        <p:nvSpPr>
          <p:cNvPr id="5" name="Content Placeholder 4"/>
          <p:cNvSpPr>
            <a:spLocks noGrp="1"/>
          </p:cNvSpPr>
          <p:nvPr>
            <p:ph idx="1"/>
          </p:nvPr>
        </p:nvSpPr>
        <p:spPr>
          <a:xfrm>
            <a:off x="381000" y="1066800"/>
            <a:ext cx="7772400" cy="5334000"/>
          </a:xfrm>
        </p:spPr>
        <p:txBody>
          <a:bodyPr>
            <a:normAutofit fontScale="70000" lnSpcReduction="20000"/>
          </a:bodyPr>
          <a:lstStyle/>
          <a:p>
            <a:pPr algn="ctr">
              <a:buNone/>
            </a:pPr>
            <a:r>
              <a:rPr lang="hi-IN" sz="2800" u="sng" dirty="0" smtClean="0">
                <a:solidFill>
                  <a:srgbClr val="FF0000"/>
                </a:solidFill>
              </a:rPr>
              <a:t>कवयित्री-परिचय </a:t>
            </a:r>
            <a:endParaRPr lang="hi-IN" sz="2800" u="sng" dirty="0" smtClean="0">
              <a:solidFill>
                <a:srgbClr val="FF0000"/>
              </a:solidFill>
            </a:endParaRPr>
          </a:p>
          <a:p>
            <a:pPr algn="just">
              <a:buNone/>
            </a:pPr>
            <a:r>
              <a:rPr lang="hi-IN" b="1" dirty="0" smtClean="0"/>
              <a:t>सुभद्रा कुमारी चौहान</a:t>
            </a:r>
            <a:r>
              <a:rPr lang="hi-IN" dirty="0" smtClean="0"/>
              <a:t> (१६ अगस्त </a:t>
            </a:r>
            <a:r>
              <a:rPr lang="hi-IN" dirty="0" smtClean="0"/>
              <a:t>१९०४-१५ फरवर</a:t>
            </a:r>
            <a:r>
              <a:rPr lang="hi-IN" dirty="0" smtClean="0"/>
              <a:t> १९४८) </a:t>
            </a:r>
            <a:r>
              <a:rPr lang="hi-IN" dirty="0" smtClean="0"/>
              <a:t>हिन्द</a:t>
            </a:r>
            <a:r>
              <a:rPr lang="hi-IN" dirty="0" smtClean="0"/>
              <a:t> की सुप्रसिद्ध कवयित्री और लेखिका थीं। उनके दो कविता संग्रह तथा तीन कथा संग्रह प्रकाशित हुए पर उनकी प्रसिद्धि झाँसी की रानी (कविता) के कारण है। ये राष्ट्रीय चेतना की एक सजग कवयित्री रही हैं, किन्तु इन्होंने स्वाधीनता संग्राम में अनेक बार जेल यातनाएँ सहने के पश्चात अपनी अनुभूतियों को कहानी में भी व्यक्त किया। वातावरण चित्रण-प्रधान शैली की भाषा सरल तथा काव्यात्मक है, इस कारण इनकी रचना की सादगी हृदयग्राही है</a:t>
            </a:r>
            <a:r>
              <a:rPr lang="hi-IN" dirty="0" smtClean="0"/>
              <a:t>।</a:t>
            </a:r>
          </a:p>
          <a:p>
            <a:pPr algn="just">
              <a:buNone/>
            </a:pPr>
            <a:r>
              <a:rPr lang="hi-IN" dirty="0" smtClean="0"/>
              <a:t>  उनका </a:t>
            </a:r>
            <a:r>
              <a:rPr lang="hi-IN" dirty="0" smtClean="0"/>
              <a:t>जन्म नागपंचमी के दिन इलाहाबाद के निकट निहालपुर नामक गांव में रामनाथसिंह के जमींदार परिवार में हुआ था। बाल्यकाल से ही वे कविताएँ रचने लगी थीं। उनकी रचनाएँ राष्ट्रीयता की भावना से परिपूर्ण हैं।</a:t>
            </a:r>
            <a:r>
              <a:rPr lang="hi-IN" baseline="30000" dirty="0" smtClean="0">
                <a:hlinkClick r:id="rId2"/>
              </a:rPr>
              <a:t>[2]</a:t>
            </a:r>
            <a:r>
              <a:rPr lang="hi-IN" dirty="0" smtClean="0"/>
              <a:t> सुभद्रा कुमारी चौहान, चार बहने और दो भाई थे। उनके पिता ठाकुर रामनाथ सिंह शिक्षा के प्रेमी थे और उन्हीं की देख-रेख में उनकी प्रारम्भिक शिक्षा भी हुई। </a:t>
            </a:r>
            <a:r>
              <a:rPr lang="hi-IN" dirty="0" smtClean="0"/>
              <a:t>१९१९</a:t>
            </a:r>
            <a:r>
              <a:rPr lang="hi-IN" dirty="0" smtClean="0"/>
              <a:t> में खंडवा के ठाकुर लक्ष्मण सिंह के साथ विवाह के बाद वे </a:t>
            </a:r>
            <a:r>
              <a:rPr lang="hi-IN" dirty="0" smtClean="0"/>
              <a:t>जबलपर</a:t>
            </a:r>
            <a:r>
              <a:rPr lang="hi-IN" dirty="0" smtClean="0"/>
              <a:t> आ गई थीं</a:t>
            </a:r>
            <a:r>
              <a:rPr lang="hi-IN" dirty="0" smtClean="0"/>
              <a:t>। गांधी जी के</a:t>
            </a:r>
            <a:r>
              <a:rPr lang="hi-IN" dirty="0" smtClean="0"/>
              <a:t> असहयोग आंदोलन में भाग लेने वाली वह प्रथम महिला थीं। वे दो बार जेल भी गई थीं।</a:t>
            </a:r>
            <a:r>
              <a:rPr lang="hi-IN" baseline="30000" dirty="0" smtClean="0">
                <a:hlinkClick r:id="rId2"/>
              </a:rPr>
              <a:t>[3]</a:t>
            </a:r>
            <a:r>
              <a:rPr lang="hi-IN" dirty="0" smtClean="0"/>
              <a:t> सुभद्रा कुमारी चौहान की जीवनी, इनकी पुत्री, सुधा चौहान ने 'मिला तेज से तेज' नामक पुस्तक में लिखी है। इसे हंस प्रकाशन, इलाहाबाद ने प्रकाशित किया है। वे एक रचनाकार होने के साथ-साथ स्वाधीनता संग्राम की सेनानी भी थीं। डॉ</a:t>
            </a:r>
            <a:r>
              <a:rPr lang="en-US" dirty="0" smtClean="0"/>
              <a:t>o </a:t>
            </a:r>
            <a:r>
              <a:rPr lang="hi-IN" dirty="0" smtClean="0"/>
              <a:t>मंगला अनुजा की पुस्तक सुभद्रा कुमारी चौहान उनके साहित्यिक व स्वाधीनता संघर्ष के जीवन पर प्रकाश डालती है। साथ ही स्वाधीनता आंदोलन में उनके कविता के जरिए नेतृत्व को भी रेखांकित करती है।</a:t>
            </a:r>
            <a:r>
              <a:rPr lang="hi-IN" baseline="30000" dirty="0" smtClean="0">
                <a:hlinkClick r:id="rId2"/>
              </a:rPr>
              <a:t>[4</a:t>
            </a:r>
            <a:r>
              <a:rPr lang="hi-IN" baseline="30000" dirty="0" smtClean="0">
                <a:hlinkClick r:id="rId2"/>
              </a:rPr>
              <a:t>]</a:t>
            </a:r>
            <a:r>
              <a:rPr lang="hi-IN" dirty="0" smtClean="0"/>
              <a:t> </a:t>
            </a:r>
            <a:r>
              <a:rPr lang="hi-IN" dirty="0" smtClean="0"/>
              <a:t>एक कार दुर्घटना में उनका आकस्मिक निधन हो गया था।</a:t>
            </a:r>
            <a:r>
              <a:rPr lang="hi-IN" baseline="30000" dirty="0" smtClean="0">
                <a:hlinkClick r:id="rId2"/>
              </a:rPr>
              <a:t>[5]</a:t>
            </a:r>
            <a:endParaRPr lang="hi-IN"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1066800"/>
            <a:ext cx="7772400" cy="5334000"/>
          </a:xfrm>
        </p:spPr>
        <p:txBody>
          <a:bodyPr>
            <a:normAutofit/>
          </a:bodyPr>
          <a:lstStyle/>
          <a:p>
            <a:pPr algn="ctr">
              <a:buNone/>
            </a:pPr>
            <a:r>
              <a:rPr lang="hi-IN" sz="2800" u="sng" dirty="0" smtClean="0">
                <a:solidFill>
                  <a:srgbClr val="FF0000"/>
                </a:solidFill>
              </a:rPr>
              <a:t>कवयित्री-परिचय </a:t>
            </a:r>
            <a:endParaRPr lang="hi-IN" sz="2800" u="sng" dirty="0" smtClean="0">
              <a:solidFill>
                <a:srgbClr val="FF0000"/>
              </a:solidFill>
            </a:endParaRPr>
          </a:p>
        </p:txBody>
      </p:sp>
      <p:sp>
        <p:nvSpPr>
          <p:cNvPr id="6" name="Title 5"/>
          <p:cNvSpPr>
            <a:spLocks noGrp="1"/>
          </p:cNvSpPr>
          <p:nvPr>
            <p:ph type="title"/>
          </p:nvPr>
        </p:nvSpPr>
        <p:spPr>
          <a:xfrm>
            <a:off x="0" y="0"/>
            <a:ext cx="8153400" cy="6858000"/>
          </a:xfrm>
        </p:spPr>
        <p:txBody>
          <a:bodyPr/>
          <a:lstStyle/>
          <a:p>
            <a:endParaRPr lang="en-US" dirty="0"/>
          </a:p>
        </p:txBody>
      </p:sp>
      <p:pic>
        <p:nvPicPr>
          <p:cNvPr id="2050" name="Picture 2" descr="C:\Users\cyntbe\Desktop\P-I.jpg"/>
          <p:cNvPicPr>
            <a:picLocks noChangeAspect="1" noChangeArrowheads="1"/>
          </p:cNvPicPr>
          <p:nvPr/>
        </p:nvPicPr>
        <p:blipFill>
          <a:blip r:embed="rId2"/>
          <a:srcRect/>
          <a:stretch>
            <a:fillRect/>
          </a:stretch>
        </p:blipFill>
        <p:spPr bwMode="auto">
          <a:xfrm>
            <a:off x="4267200" y="0"/>
            <a:ext cx="3962399" cy="6858000"/>
          </a:xfrm>
          <a:prstGeom prst="rect">
            <a:avLst/>
          </a:prstGeom>
          <a:noFill/>
        </p:spPr>
      </p:pic>
      <p:pic>
        <p:nvPicPr>
          <p:cNvPr id="2051" name="Picture 3" descr="C:\Users\cyntbe\Desktop\P-3.jpg"/>
          <p:cNvPicPr>
            <a:picLocks noChangeAspect="1" noChangeArrowheads="1"/>
          </p:cNvPicPr>
          <p:nvPr/>
        </p:nvPicPr>
        <p:blipFill>
          <a:blip r:embed="rId3"/>
          <a:srcRect/>
          <a:stretch>
            <a:fillRect/>
          </a:stretch>
        </p:blipFill>
        <p:spPr bwMode="auto">
          <a:xfrm>
            <a:off x="1" y="0"/>
            <a:ext cx="4343399" cy="6858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533400"/>
          </a:xfrm>
        </p:spPr>
        <p:txBody>
          <a:bodyPr>
            <a:normAutofit fontScale="90000"/>
          </a:bodyPr>
          <a:lstStyle/>
          <a:p>
            <a:pPr algn="ctr"/>
            <a:r>
              <a:rPr lang="hi-IN" sz="3200" dirty="0" smtClean="0">
                <a:solidFill>
                  <a:srgbClr val="FF0000"/>
                </a:solidFill>
              </a:rPr>
              <a:t>पाठ-10-झाँसी </a:t>
            </a:r>
            <a:r>
              <a:rPr lang="hi-IN" sz="3200" dirty="0" smtClean="0">
                <a:solidFill>
                  <a:srgbClr val="FF0000"/>
                </a:solidFill>
              </a:rPr>
              <a:t>की रानी (सुभद्रा कुमारी चौहान) </a:t>
            </a:r>
            <a:endParaRPr lang="en-US" sz="3200" dirty="0">
              <a:solidFill>
                <a:srgbClr val="FF0000"/>
              </a:solidFill>
            </a:endParaRPr>
          </a:p>
        </p:txBody>
      </p:sp>
      <p:sp>
        <p:nvSpPr>
          <p:cNvPr id="5" name="Content Placeholder 4"/>
          <p:cNvSpPr>
            <a:spLocks noGrp="1"/>
          </p:cNvSpPr>
          <p:nvPr>
            <p:ph idx="1"/>
          </p:nvPr>
        </p:nvSpPr>
        <p:spPr>
          <a:xfrm>
            <a:off x="304800" y="990600"/>
            <a:ext cx="7772400" cy="5486400"/>
          </a:xfrm>
        </p:spPr>
        <p:txBody>
          <a:bodyPr>
            <a:normAutofit/>
          </a:bodyPr>
          <a:lstStyle/>
          <a:p>
            <a:pPr algn="ctr">
              <a:buNone/>
            </a:pPr>
            <a:endParaRPr lang="hi-IN" sz="3200" u="sng" dirty="0" smtClean="0">
              <a:solidFill>
                <a:srgbClr val="FF0000"/>
              </a:solidFill>
            </a:endParaRPr>
          </a:p>
          <a:p>
            <a:pPr algn="ctr">
              <a:buNone/>
            </a:pPr>
            <a:endParaRPr lang="hi-IN" sz="3200" u="sng" dirty="0" smtClean="0">
              <a:solidFill>
                <a:srgbClr val="FF0000"/>
              </a:solidFill>
            </a:endParaRPr>
          </a:p>
        </p:txBody>
      </p:sp>
      <p:sp>
        <p:nvSpPr>
          <p:cNvPr id="6" name="Rectangle 5"/>
          <p:cNvSpPr/>
          <p:nvPr/>
        </p:nvSpPr>
        <p:spPr>
          <a:xfrm>
            <a:off x="228600" y="838201"/>
            <a:ext cx="7772400" cy="6924973"/>
          </a:xfrm>
          <a:prstGeom prst="rect">
            <a:avLst/>
          </a:prstGeom>
        </p:spPr>
        <p:txBody>
          <a:bodyPr wrap="square">
            <a:spAutoFit/>
          </a:bodyPr>
          <a:lstStyle/>
          <a:p>
            <a:r>
              <a:rPr lang="hi-IN" sz="2000" b="1" dirty="0" smtClean="0"/>
              <a:t>कहानी संग्रह</a:t>
            </a:r>
          </a:p>
          <a:p>
            <a:r>
              <a:rPr lang="hi-IN" sz="2000" dirty="0" smtClean="0"/>
              <a:t>बिखरे मोती (१९३२)</a:t>
            </a:r>
          </a:p>
          <a:p>
            <a:r>
              <a:rPr lang="hi-IN" sz="2000" dirty="0" smtClean="0"/>
              <a:t>उन्मादिनी (१९३४)</a:t>
            </a:r>
          </a:p>
          <a:p>
            <a:r>
              <a:rPr lang="hi-IN" sz="2000" dirty="0" smtClean="0"/>
              <a:t>सीधे साधे चित्र (१९४७)</a:t>
            </a:r>
          </a:p>
          <a:p>
            <a:r>
              <a:rPr lang="hi-IN" sz="2000" b="1" dirty="0" smtClean="0"/>
              <a:t>कविता संग्रह</a:t>
            </a:r>
          </a:p>
          <a:p>
            <a:r>
              <a:rPr lang="hi-IN" sz="2000" dirty="0" smtClean="0"/>
              <a:t>मुकुल</a:t>
            </a:r>
          </a:p>
          <a:p>
            <a:r>
              <a:rPr lang="hi-IN" sz="2000" dirty="0" smtClean="0"/>
              <a:t>त्रिधारा</a:t>
            </a:r>
          </a:p>
          <a:p>
            <a:r>
              <a:rPr lang="hi-IN" sz="2000" dirty="0" smtClean="0"/>
              <a:t>प्रसिद्ध पंक्तियाँ</a:t>
            </a:r>
          </a:p>
          <a:p>
            <a:r>
              <a:rPr lang="hi-IN" sz="2000" dirty="0" smtClean="0"/>
              <a:t>यह कदंब का पेड़ अगर माँ होता यमुना तीरे।  मैं भी उस पर बैठ कन्हैया बनता धीरे-धीरे॥ </a:t>
            </a:r>
          </a:p>
          <a:p>
            <a:r>
              <a:rPr lang="hi-IN" sz="2000" dirty="0" smtClean="0"/>
              <a:t>सिंहासन हिल उठे राजवंशों ने भृकुटी तानी थी, बूढ़े भारत में भी आई फिर से नयी जवानी थी,  गुमी हुई आज़ादी की कीमत सबने पहचानी थी,  दूर फिरंगी को करने की सबने मन में ठानी थी। </a:t>
            </a:r>
          </a:p>
          <a:p>
            <a:r>
              <a:rPr lang="hi-IN" sz="2000" dirty="0" smtClean="0"/>
              <a:t>मुझे छोड़ कर तुम्हें प्राणधन  सुख या शांति नहीं होगी  यही बात तुम भी कहते थे  सोचो, भ्रान्ति नहीं होगी।</a:t>
            </a:r>
          </a:p>
          <a:p>
            <a:r>
              <a:rPr lang="hi-IN" sz="2000" b="1" dirty="0" smtClean="0"/>
              <a:t>जीवनी</a:t>
            </a:r>
          </a:p>
          <a:p>
            <a:r>
              <a:rPr lang="hi-IN" sz="2000" dirty="0" smtClean="0"/>
              <a:t>'मिला तेज से तेज'</a:t>
            </a:r>
          </a:p>
          <a:p>
            <a:endParaRPr lang="hi-IN" sz="2000" dirty="0" smtClean="0"/>
          </a:p>
          <a:p>
            <a:endParaRPr lang="hi-IN" sz="2000" dirty="0" smtClean="0"/>
          </a:p>
          <a:p>
            <a:endParaRPr lang="hi-IN" sz="2000" dirty="0" smtClean="0"/>
          </a:p>
          <a:p>
            <a:endParaRPr lang="hi-IN" sz="2000" dirty="0" smtClean="0"/>
          </a:p>
          <a:p>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990600"/>
            <a:ext cx="7772400" cy="5486400"/>
          </a:xfrm>
        </p:spPr>
        <p:txBody>
          <a:bodyPr>
            <a:normAutofit/>
          </a:bodyPr>
          <a:lstStyle/>
          <a:p>
            <a:pPr algn="ctr">
              <a:buNone/>
            </a:pPr>
            <a:endParaRPr lang="hi-IN" sz="3200" u="sng" dirty="0" smtClean="0">
              <a:solidFill>
                <a:srgbClr val="FF0000"/>
              </a:solidFill>
            </a:endParaRPr>
          </a:p>
          <a:p>
            <a:pPr algn="ctr">
              <a:buNone/>
            </a:pPr>
            <a:endParaRPr lang="hi-IN" sz="3200" u="sng" dirty="0" smtClean="0">
              <a:solidFill>
                <a:srgbClr val="FF0000"/>
              </a:solidFill>
            </a:endParaRPr>
          </a:p>
        </p:txBody>
      </p:sp>
      <p:sp>
        <p:nvSpPr>
          <p:cNvPr id="6" name="Rectangle 5"/>
          <p:cNvSpPr/>
          <p:nvPr/>
        </p:nvSpPr>
        <p:spPr>
          <a:xfrm>
            <a:off x="228600" y="838201"/>
            <a:ext cx="7772400" cy="6924973"/>
          </a:xfrm>
          <a:prstGeom prst="rect">
            <a:avLst/>
          </a:prstGeom>
        </p:spPr>
        <p:txBody>
          <a:bodyPr wrap="square">
            <a:spAutoFit/>
          </a:bodyPr>
          <a:lstStyle/>
          <a:p>
            <a:r>
              <a:rPr lang="hi-IN" sz="2000" b="1" dirty="0" smtClean="0"/>
              <a:t>कहानी संग्रह</a:t>
            </a:r>
          </a:p>
          <a:p>
            <a:r>
              <a:rPr lang="hi-IN" sz="2000" dirty="0" smtClean="0"/>
              <a:t>बिखरे मोती (१९३२)</a:t>
            </a:r>
          </a:p>
          <a:p>
            <a:r>
              <a:rPr lang="hi-IN" sz="2000" dirty="0" smtClean="0"/>
              <a:t>उन्मादिनी (१९३४)</a:t>
            </a:r>
          </a:p>
          <a:p>
            <a:r>
              <a:rPr lang="hi-IN" sz="2000" dirty="0" smtClean="0"/>
              <a:t>सीधे साधे चित्र (१९४७)</a:t>
            </a:r>
          </a:p>
          <a:p>
            <a:r>
              <a:rPr lang="hi-IN" sz="2000" b="1" dirty="0" smtClean="0"/>
              <a:t>कविता संग्रह</a:t>
            </a:r>
          </a:p>
          <a:p>
            <a:r>
              <a:rPr lang="hi-IN" sz="2000" dirty="0" smtClean="0"/>
              <a:t>मुकुल</a:t>
            </a:r>
          </a:p>
          <a:p>
            <a:r>
              <a:rPr lang="hi-IN" sz="2000" dirty="0" smtClean="0"/>
              <a:t>त्रिधारा</a:t>
            </a:r>
          </a:p>
          <a:p>
            <a:r>
              <a:rPr lang="hi-IN" sz="2000" dirty="0" smtClean="0"/>
              <a:t>प्रसिद्ध पंक्तियाँ</a:t>
            </a:r>
          </a:p>
          <a:p>
            <a:r>
              <a:rPr lang="hi-IN" sz="2000" dirty="0" smtClean="0"/>
              <a:t>यह कदंब का पेड़ अगर माँ होता यमुना तीरे।  मैं भी उस पर बैठ कन्हैया बनता धीरे-धीरे॥ </a:t>
            </a:r>
          </a:p>
          <a:p>
            <a:r>
              <a:rPr lang="hi-IN" sz="2000" dirty="0" smtClean="0"/>
              <a:t>सिंहासन हिल उठे राजवंशों ने भृकुटी तानी थी, बूढ़े भारत में भी आई फिर से नयी जवानी थी,  गुमी हुई आज़ादी की कीमत सबने पहचानी थी,  दूर फिरंगी को करने की सबने मन में ठानी थी। </a:t>
            </a:r>
          </a:p>
          <a:p>
            <a:r>
              <a:rPr lang="hi-IN" sz="2000" dirty="0" smtClean="0"/>
              <a:t>मुझे छोड़ कर तुम्हें प्राणधन  सुख या शांति नहीं होगी  यही बात तुम भी कहते थे  सोचो, भ्रान्ति नहीं होगी।</a:t>
            </a:r>
          </a:p>
          <a:p>
            <a:r>
              <a:rPr lang="hi-IN" sz="2000" b="1" dirty="0" smtClean="0"/>
              <a:t>जीवनी</a:t>
            </a:r>
          </a:p>
          <a:p>
            <a:r>
              <a:rPr lang="hi-IN" sz="2000" dirty="0" smtClean="0"/>
              <a:t>'मिला तेज से तेज'</a:t>
            </a:r>
          </a:p>
          <a:p>
            <a:endParaRPr lang="hi-IN" sz="2000" dirty="0" smtClean="0"/>
          </a:p>
          <a:p>
            <a:endParaRPr lang="hi-IN" sz="2000" dirty="0" smtClean="0"/>
          </a:p>
          <a:p>
            <a:endParaRPr lang="hi-IN" sz="2000" dirty="0" smtClean="0"/>
          </a:p>
          <a:p>
            <a:endParaRPr lang="hi-IN" sz="2000" dirty="0" smtClean="0"/>
          </a:p>
          <a:p>
            <a:endParaRPr lang="en-US" sz="2400" dirty="0"/>
          </a:p>
        </p:txBody>
      </p:sp>
      <p:sp>
        <p:nvSpPr>
          <p:cNvPr id="7" name="Title 6"/>
          <p:cNvSpPr>
            <a:spLocks noGrp="1"/>
          </p:cNvSpPr>
          <p:nvPr>
            <p:ph type="title"/>
          </p:nvPr>
        </p:nvSpPr>
        <p:spPr>
          <a:xfrm>
            <a:off x="0" y="0"/>
            <a:ext cx="8153400" cy="6858000"/>
          </a:xfrm>
        </p:spPr>
        <p:txBody>
          <a:bodyPr/>
          <a:lstStyle/>
          <a:p>
            <a:endParaRPr lang="en-US" dirty="0"/>
          </a:p>
        </p:txBody>
      </p:sp>
      <p:pic>
        <p:nvPicPr>
          <p:cNvPr id="3074" name="Picture 2" descr="C:\Users\cyntbe\Desktop\P-4.jpg"/>
          <p:cNvPicPr>
            <a:picLocks noChangeAspect="1" noChangeArrowheads="1"/>
          </p:cNvPicPr>
          <p:nvPr/>
        </p:nvPicPr>
        <p:blipFill>
          <a:blip r:embed="rId2"/>
          <a:srcRect/>
          <a:stretch>
            <a:fillRect/>
          </a:stretch>
        </p:blipFill>
        <p:spPr bwMode="auto">
          <a:xfrm>
            <a:off x="0" y="0"/>
            <a:ext cx="8153400" cy="6858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990600"/>
            <a:ext cx="7772400" cy="5486400"/>
          </a:xfrm>
        </p:spPr>
        <p:txBody>
          <a:bodyPr>
            <a:normAutofit/>
          </a:bodyPr>
          <a:lstStyle/>
          <a:p>
            <a:pPr algn="ctr">
              <a:buNone/>
            </a:pPr>
            <a:endParaRPr lang="hi-IN" sz="3200" u="sng" dirty="0" smtClean="0">
              <a:solidFill>
                <a:srgbClr val="FF0000"/>
              </a:solidFill>
            </a:endParaRPr>
          </a:p>
          <a:p>
            <a:pPr algn="ctr">
              <a:buNone/>
            </a:pPr>
            <a:endParaRPr lang="hi-IN" sz="3200" u="sng" dirty="0" smtClean="0">
              <a:solidFill>
                <a:srgbClr val="FF0000"/>
              </a:solidFill>
            </a:endParaRPr>
          </a:p>
        </p:txBody>
      </p:sp>
      <p:sp>
        <p:nvSpPr>
          <p:cNvPr id="6" name="Rectangle 5"/>
          <p:cNvSpPr/>
          <p:nvPr/>
        </p:nvSpPr>
        <p:spPr>
          <a:xfrm>
            <a:off x="228600" y="838201"/>
            <a:ext cx="7772400" cy="6924973"/>
          </a:xfrm>
          <a:prstGeom prst="rect">
            <a:avLst/>
          </a:prstGeom>
        </p:spPr>
        <p:txBody>
          <a:bodyPr wrap="square">
            <a:spAutoFit/>
          </a:bodyPr>
          <a:lstStyle/>
          <a:p>
            <a:r>
              <a:rPr lang="hi-IN" sz="2000" b="1" dirty="0" smtClean="0"/>
              <a:t>कहानी संग्रह</a:t>
            </a:r>
          </a:p>
          <a:p>
            <a:r>
              <a:rPr lang="hi-IN" sz="2000" dirty="0" smtClean="0"/>
              <a:t>बिखरे मोती (१९३२)</a:t>
            </a:r>
          </a:p>
          <a:p>
            <a:r>
              <a:rPr lang="hi-IN" sz="2000" dirty="0" smtClean="0"/>
              <a:t>उन्मादिनी (१९३४)</a:t>
            </a:r>
          </a:p>
          <a:p>
            <a:r>
              <a:rPr lang="hi-IN" sz="2000" dirty="0" smtClean="0"/>
              <a:t>सीधे साधे चित्र (१९४७)</a:t>
            </a:r>
          </a:p>
          <a:p>
            <a:r>
              <a:rPr lang="hi-IN" sz="2000" b="1" dirty="0" smtClean="0"/>
              <a:t>कविता संग्रह</a:t>
            </a:r>
          </a:p>
          <a:p>
            <a:r>
              <a:rPr lang="hi-IN" sz="2000" dirty="0" smtClean="0"/>
              <a:t>मुकुल</a:t>
            </a:r>
          </a:p>
          <a:p>
            <a:r>
              <a:rPr lang="hi-IN" sz="2000" dirty="0" smtClean="0"/>
              <a:t>त्रिधारा</a:t>
            </a:r>
          </a:p>
          <a:p>
            <a:r>
              <a:rPr lang="hi-IN" sz="2000" dirty="0" smtClean="0"/>
              <a:t>प्रसिद्ध पंक्तियाँ</a:t>
            </a:r>
          </a:p>
          <a:p>
            <a:r>
              <a:rPr lang="hi-IN" sz="2000" dirty="0" smtClean="0"/>
              <a:t>यह कदंब का पेड़ अगर माँ होता यमुना तीरे।  मैं भी उस पर बैठ कन्हैया बनता धीरे-धीरे॥ </a:t>
            </a:r>
          </a:p>
          <a:p>
            <a:r>
              <a:rPr lang="hi-IN" sz="2000" dirty="0" smtClean="0"/>
              <a:t>सिंहासन हिल उठे राजवंशों ने भृकुटी तानी थी, बूढ़े भारत में भी आई फिर से नयी जवानी थी,  गुमी हुई आज़ादी की कीमत सबने पहचानी थी,  दूर फिरंगी को करने की सबने मन में ठानी थी। </a:t>
            </a:r>
          </a:p>
          <a:p>
            <a:r>
              <a:rPr lang="hi-IN" sz="2000" dirty="0" smtClean="0"/>
              <a:t>मुझे छोड़ कर तुम्हें प्राणधन  सुख या शांति नहीं होगी  यही बात तुम भी कहते थे  सोचो, भ्रान्ति नहीं होगी।</a:t>
            </a:r>
          </a:p>
          <a:p>
            <a:r>
              <a:rPr lang="hi-IN" sz="2000" b="1" dirty="0" smtClean="0"/>
              <a:t>जीवनी</a:t>
            </a:r>
          </a:p>
          <a:p>
            <a:r>
              <a:rPr lang="hi-IN" sz="2000" dirty="0" smtClean="0"/>
              <a:t>'मिला तेज से तेज'</a:t>
            </a:r>
          </a:p>
          <a:p>
            <a:endParaRPr lang="hi-IN" sz="2000" dirty="0" smtClean="0"/>
          </a:p>
          <a:p>
            <a:endParaRPr lang="hi-IN" sz="2000" dirty="0" smtClean="0"/>
          </a:p>
          <a:p>
            <a:endParaRPr lang="hi-IN" sz="2000" dirty="0" smtClean="0"/>
          </a:p>
          <a:p>
            <a:endParaRPr lang="hi-IN" sz="2000" dirty="0" smtClean="0"/>
          </a:p>
          <a:p>
            <a:endParaRPr lang="en-US" sz="2400" dirty="0"/>
          </a:p>
        </p:txBody>
      </p:sp>
      <p:sp>
        <p:nvSpPr>
          <p:cNvPr id="7" name="Title 6"/>
          <p:cNvSpPr>
            <a:spLocks noGrp="1"/>
          </p:cNvSpPr>
          <p:nvPr>
            <p:ph type="title"/>
          </p:nvPr>
        </p:nvSpPr>
        <p:spPr>
          <a:xfrm>
            <a:off x="0" y="0"/>
            <a:ext cx="8153400" cy="6858000"/>
          </a:xfrm>
        </p:spPr>
        <p:txBody>
          <a:bodyPr/>
          <a:lstStyle/>
          <a:p>
            <a:endParaRPr lang="en-US" dirty="0"/>
          </a:p>
        </p:txBody>
      </p:sp>
      <p:pic>
        <p:nvPicPr>
          <p:cNvPr id="3075" name="Picture 3" descr="C:\Users\cyntbe\Desktop\P-2.jpg"/>
          <p:cNvPicPr>
            <a:picLocks noChangeAspect="1" noChangeArrowheads="1"/>
          </p:cNvPicPr>
          <p:nvPr/>
        </p:nvPicPr>
        <p:blipFill>
          <a:blip r:embed="rId2"/>
          <a:srcRect/>
          <a:stretch>
            <a:fillRect/>
          </a:stretch>
        </p:blipFill>
        <p:spPr bwMode="auto">
          <a:xfrm>
            <a:off x="0" y="0"/>
            <a:ext cx="8229600" cy="68580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1041</TotalTime>
  <Words>134</Words>
  <Application>Microsoft Office PowerPoint</Application>
  <PresentationFormat>On-screen Show (4:3)</PresentationFormat>
  <Paragraphs>59</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Opulent</vt:lpstr>
      <vt:lpstr>Slide 1</vt:lpstr>
      <vt:lpstr>Slide 2</vt:lpstr>
      <vt:lpstr>पाठ-10-झाँसी की रानी (सुभद्रा कुमारी चौहान) </vt:lpstr>
      <vt:lpstr>Slide 4</vt:lpstr>
      <vt:lpstr>पाठ-10-झाँसी की रानी (सुभद्रा कुमारी चौहान) </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114</cp:revision>
  <dcterms:created xsi:type="dcterms:W3CDTF">2006-08-16T00:00:00Z</dcterms:created>
  <dcterms:modified xsi:type="dcterms:W3CDTF">2020-10-19T06:27:41Z</dcterms:modified>
</cp:coreProperties>
</file>